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2.xml" ContentType="application/vnd.openxmlformats-officedocument.presentationml.notesSlide+xml"/>
  <Override PartName="/ppt/theme/themeOverride4.xml" ContentType="application/vnd.openxmlformats-officedocument.themeOverride+xml"/>
  <Override PartName="/ppt/notesSlides/notesSlide3.xml" ContentType="application/vnd.openxmlformats-officedocument.presentationml.notesSlide+xml"/>
  <Override PartName="/ppt/theme/themeOverride5.xml" ContentType="application/vnd.openxmlformats-officedocument.themeOverride+xml"/>
  <Override PartName="/ppt/notesSlides/notesSlide4.xml" ContentType="application/vnd.openxmlformats-officedocument.presentationml.notesSlide+xml"/>
  <Override PartName="/ppt/theme/themeOverride6.xml" ContentType="application/vnd.openxmlformats-officedocument.themeOverr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60" r:id="rId4"/>
  </p:sldMasterIdLst>
  <p:notesMasterIdLst>
    <p:notesMasterId r:id="rId16"/>
  </p:notesMasterIdLst>
  <p:sldIdLst>
    <p:sldId id="274" r:id="rId5"/>
    <p:sldId id="307" r:id="rId6"/>
    <p:sldId id="311" r:id="rId7"/>
    <p:sldId id="312" r:id="rId8"/>
    <p:sldId id="308" r:id="rId9"/>
    <p:sldId id="319" r:id="rId10"/>
    <p:sldId id="313" r:id="rId11"/>
    <p:sldId id="314" r:id="rId12"/>
    <p:sldId id="316" r:id="rId13"/>
    <p:sldId id="318" r:id="rId14"/>
    <p:sldId id="320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19" autoAdjust="0"/>
  </p:normalViewPr>
  <p:slideViewPr>
    <p:cSldViewPr snapToGrid="0">
      <p:cViewPr varScale="1">
        <p:scale>
          <a:sx n="86" d="100"/>
          <a:sy n="86" d="100"/>
        </p:scale>
        <p:origin x="56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8DDDEA-63BC-40A0-8BC0-D6413F38691F}" type="datetimeFigureOut">
              <a:rPr lang="en-US" smtClean="0"/>
              <a:t>8/5/2020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06F76E-E60C-4C54-B47A-C2C406EC8F7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74831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416896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103805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296340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466559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190058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094454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8/5/2020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5723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8/5/2020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15620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8/5/2020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4859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8/5/2020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52354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8/5/2020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91145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8/5/2020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27730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8/5/2020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15862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8/5/2020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5306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8/5/2020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5840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8/5/2020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652198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nsorflow.org/tutorials/customization/custom_training_walkthrough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pdf/1710.10916v3.pdf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5" Type="http://schemas.openxmlformats.org/officeDocument/2006/relationships/image" Target="../media/image2.jpeg"/><Relationship Id="rId4" Type="http://schemas.openxmlformats.org/officeDocument/2006/relationships/hyperlink" Target="http://vision.stanford.edu/aditya86/ImageNetDogs/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5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6.xml"/><Relationship Id="rId5" Type="http://schemas.openxmlformats.org/officeDocument/2006/relationships/image" Target="../media/image8.png"/><Relationship Id="rId4" Type="http://schemas.openxmlformats.org/officeDocument/2006/relationships/image" Target="../media/image7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37">
            <a:extLst>
              <a:ext uri="{FF2B5EF4-FFF2-40B4-BE49-F238E27FC236}">
                <a16:creationId xmlns:a16="http://schemas.microsoft.com/office/drawing/2014/main" id="{6B695AA2-4B70-477F-AF90-536B720A1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2020104020203"/>
              <a:ea typeface="+mn-ea"/>
              <a:cs typeface="+mn-cs"/>
            </a:endParaRPr>
          </a:p>
        </p:txBody>
      </p:sp>
      <p:pic>
        <p:nvPicPr>
          <p:cNvPr id="8" name="Picture 7" descr="A dog looking at the camera">
            <a:extLst>
              <a:ext uri="{FF2B5EF4-FFF2-40B4-BE49-F238E27FC236}">
                <a16:creationId xmlns:a16="http://schemas.microsoft.com/office/drawing/2014/main" id="{F0B92F21-44D0-49F2-B59D-6723737D9B5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258" y="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C21E816-31F5-48BB-BD02-D15F2F18B4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3235" y="810492"/>
            <a:ext cx="10225530" cy="87446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Generating Pictures of Dogs </a:t>
            </a:r>
            <a:br>
              <a:rPr lang="en-US" sz="4000" dirty="0">
                <a:solidFill>
                  <a:schemeClr val="tx1"/>
                </a:solidFill>
              </a:rPr>
            </a:br>
            <a:r>
              <a:rPr lang="en-US" sz="4000" dirty="0">
                <a:solidFill>
                  <a:schemeClr val="tx1"/>
                </a:solidFill>
              </a:rPr>
              <a:t>(Using their Breed name)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5D6E6B-3353-491C-A3C6-F278D6CED8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99811" y="1942891"/>
            <a:ext cx="1890697" cy="552555"/>
          </a:xfrm>
        </p:spPr>
        <p:txBody>
          <a:bodyPr>
            <a:no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Vinh Le</a:t>
            </a:r>
          </a:p>
        </p:txBody>
      </p:sp>
    </p:spTree>
    <p:extLst>
      <p:ext uri="{BB962C8B-B14F-4D97-AF65-F5344CB8AC3E}">
        <p14:creationId xmlns:p14="http://schemas.microsoft.com/office/powerpoint/2010/main" val="12052488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00F3745-75B6-44F1-8A84-EE85D01D5B7A}"/>
              </a:ext>
            </a:extLst>
          </p:cNvPr>
          <p:cNvSpPr txBox="1"/>
          <p:nvPr/>
        </p:nvSpPr>
        <p:spPr>
          <a:xfrm>
            <a:off x="3555959" y="935182"/>
            <a:ext cx="50800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Things to Consider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C1CC88-F448-486B-AB27-5B308ED210AF}"/>
              </a:ext>
            </a:extLst>
          </p:cNvPr>
          <p:cNvSpPr txBox="1"/>
          <p:nvPr/>
        </p:nvSpPr>
        <p:spPr>
          <a:xfrm>
            <a:off x="831271" y="1953215"/>
            <a:ext cx="5874329" cy="3880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sz="3200" dirty="0"/>
          </a:p>
          <a:p>
            <a:pPr lvl="1">
              <a:lnSpc>
                <a:spcPct val="200000"/>
              </a:lnSpc>
            </a:pPr>
            <a:endParaRPr lang="en-US" sz="3200" dirty="0"/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sz="3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DB1A3F-72DD-4977-9C3C-291AD452E337}"/>
              </a:ext>
            </a:extLst>
          </p:cNvPr>
          <p:cNvSpPr txBox="1"/>
          <p:nvPr/>
        </p:nvSpPr>
        <p:spPr>
          <a:xfrm>
            <a:off x="1295468" y="1579143"/>
            <a:ext cx="10515463" cy="100355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200" dirty="0"/>
              <a:t>Still not done!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200" dirty="0"/>
              <a:t>Altering learning rates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Changing/adding: warmup/decay/baseline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200" dirty="0" err="1"/>
              <a:t>RAdam</a:t>
            </a:r>
            <a:r>
              <a:rPr lang="en-US" sz="3200" dirty="0"/>
              <a:t>, More Epochs, More Data Augmentation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200" dirty="0"/>
              <a:t>Trying again to have a baseline discriminator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sz="2400" dirty="0"/>
          </a:p>
          <a:p>
            <a:pPr lvl="1">
              <a:lnSpc>
                <a:spcPct val="200000"/>
              </a:lnSpc>
            </a:pPr>
            <a:endParaRPr lang="en-US" sz="2400" dirty="0"/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sz="3200" dirty="0"/>
          </a:p>
          <a:p>
            <a:pPr lvl="1">
              <a:lnSpc>
                <a:spcPct val="200000"/>
              </a:lnSpc>
            </a:pPr>
            <a:endParaRPr lang="en-US" sz="3200" dirty="0"/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3130047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2B3BA2E-B5E5-4D3A-8BE6-A4D36B89C201}"/>
              </a:ext>
            </a:extLst>
          </p:cNvPr>
          <p:cNvSpPr txBox="1"/>
          <p:nvPr/>
        </p:nvSpPr>
        <p:spPr>
          <a:xfrm>
            <a:off x="1239982" y="907473"/>
            <a:ext cx="97120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Backup Plan/Thanks!/Questions?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5D6CAB2-9217-4940-AE19-3DBF3D2AC4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9982" y="1697183"/>
            <a:ext cx="9283905" cy="425334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97EA6C4-7405-4143-B12E-CC7B233A6C04}"/>
              </a:ext>
            </a:extLst>
          </p:cNvPr>
          <p:cNvSpPr txBox="1"/>
          <p:nvPr/>
        </p:nvSpPr>
        <p:spPr>
          <a:xfrm>
            <a:off x="2134959" y="5934670"/>
            <a:ext cx="87837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https://www.tensorflow.org/tutorials/customization/custom_training_walkthrough</a:t>
            </a:r>
            <a:endParaRPr lang="en-US" dirty="0"/>
          </a:p>
          <a:p>
            <a:r>
              <a:rPr lang="en-US" dirty="0">
                <a:hlinkClick r:id="rId4"/>
              </a:rPr>
              <a:t>https://arxiv.org/pdf/1710.10916v3.pdf</a:t>
            </a:r>
            <a:endParaRPr lang="en-US" dirty="0"/>
          </a:p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0E22A9-429A-4C66-A1E2-1E2D938CE8AA}"/>
              </a:ext>
            </a:extLst>
          </p:cNvPr>
          <p:cNvSpPr txBox="1"/>
          <p:nvPr/>
        </p:nvSpPr>
        <p:spPr>
          <a:xfrm>
            <a:off x="1447119" y="6049787"/>
            <a:ext cx="943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REFS:</a:t>
            </a:r>
          </a:p>
        </p:txBody>
      </p:sp>
    </p:spTree>
    <p:extLst>
      <p:ext uri="{BB962C8B-B14F-4D97-AF65-F5344CB8AC3E}">
        <p14:creationId xmlns:p14="http://schemas.microsoft.com/office/powerpoint/2010/main" val="1116566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00F3745-75B6-44F1-8A84-EE85D01D5B7A}"/>
              </a:ext>
            </a:extLst>
          </p:cNvPr>
          <p:cNvSpPr txBox="1"/>
          <p:nvPr/>
        </p:nvSpPr>
        <p:spPr>
          <a:xfrm>
            <a:off x="4779818" y="858981"/>
            <a:ext cx="2632363" cy="8451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The Plan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C1CC88-F448-486B-AB27-5B308ED210AF}"/>
              </a:ext>
            </a:extLst>
          </p:cNvPr>
          <p:cNvSpPr txBox="1"/>
          <p:nvPr/>
        </p:nvSpPr>
        <p:spPr>
          <a:xfrm>
            <a:off x="879762" y="2017127"/>
            <a:ext cx="7266711" cy="72088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GAN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But with cute dogs (attempted with cats)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Instead of training generator and discriminator simultaneously 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Train discriminator first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Input text </a:t>
            </a:r>
            <a:r>
              <a:rPr lang="en-US" dirty="0">
                <a:sym typeface="Wingdings" panose="05000000000000000000" pitchFamily="2" charset="2"/>
              </a:rPr>
              <a:t> Image</a:t>
            </a:r>
            <a:endParaRPr lang="en-US" dirty="0"/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Breed of dog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Dataset: </a:t>
            </a:r>
            <a:r>
              <a:rPr lang="en-US" dirty="0">
                <a:hlinkClick r:id="rId4"/>
              </a:rPr>
              <a:t>http://vision.stanford.edu/aditya86/ImageNetDogs/</a:t>
            </a:r>
            <a:endParaRPr lang="en-US" dirty="0"/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lvl="1">
              <a:lnSpc>
                <a:spcPct val="200000"/>
              </a:lnSpc>
            </a:pPr>
            <a:endParaRPr lang="en-US" dirty="0"/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D20A70-B232-4506-BDD7-C41C1CD1B239}"/>
              </a:ext>
            </a:extLst>
          </p:cNvPr>
          <p:cNvSpPr txBox="1"/>
          <p:nvPr/>
        </p:nvSpPr>
        <p:spPr>
          <a:xfrm>
            <a:off x="8797636" y="2017127"/>
            <a:ext cx="22028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“</a:t>
            </a:r>
            <a:r>
              <a:rPr lang="en-US" sz="3600" b="1" dirty="0" err="1"/>
              <a:t>maltese</a:t>
            </a:r>
            <a:r>
              <a:rPr lang="en-US" sz="3600" b="1" dirty="0"/>
              <a:t>”</a:t>
            </a:r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523D2F74-7681-4D90-9635-166103AD527D}"/>
              </a:ext>
            </a:extLst>
          </p:cNvPr>
          <p:cNvSpPr/>
          <p:nvPr/>
        </p:nvSpPr>
        <p:spPr>
          <a:xfrm>
            <a:off x="9601199" y="2663458"/>
            <a:ext cx="526473" cy="109450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Maltese (dog) - Wikipedia">
            <a:extLst>
              <a:ext uri="{FF2B5EF4-FFF2-40B4-BE49-F238E27FC236}">
                <a16:creationId xmlns:a16="http://schemas.microsoft.com/office/drawing/2014/main" id="{D30E6F42-1D19-460F-BAED-CD28A7AE49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0947" y="3951931"/>
            <a:ext cx="2466975" cy="1847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32717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7DAD9079-2FCD-4570-8B71-ED369EA0E059}"/>
              </a:ext>
            </a:extLst>
          </p:cNvPr>
          <p:cNvSpPr txBox="1"/>
          <p:nvPr/>
        </p:nvSpPr>
        <p:spPr>
          <a:xfrm>
            <a:off x="841662" y="942196"/>
            <a:ext cx="1704109" cy="1200329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en-US" sz="3600" b="1" dirty="0"/>
              <a:t>Train Images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6EC0450-E209-41D6-8D8B-AAA8C5B3F928}"/>
              </a:ext>
            </a:extLst>
          </p:cNvPr>
          <p:cNvSpPr txBox="1"/>
          <p:nvPr/>
        </p:nvSpPr>
        <p:spPr>
          <a:xfrm>
            <a:off x="3505200" y="942196"/>
            <a:ext cx="3990109" cy="1200329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en-US" sz="3600" b="1" dirty="0"/>
              <a:t>Pre-Trained VGG16</a:t>
            </a:r>
          </a:p>
          <a:p>
            <a:r>
              <a:rPr lang="en-US" sz="3600" b="1" dirty="0"/>
              <a:t>“the discriminator”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E6592BC-70F5-4111-91BB-6EA8432A44F2}"/>
              </a:ext>
            </a:extLst>
          </p:cNvPr>
          <p:cNvSpPr txBox="1"/>
          <p:nvPr/>
        </p:nvSpPr>
        <p:spPr>
          <a:xfrm>
            <a:off x="8354290" y="942196"/>
            <a:ext cx="3505201" cy="1200329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en-US" sz="3600" b="1" dirty="0"/>
              <a:t>Labels as one-hot vectors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53F43A0-AC94-4D0E-BBA2-47A96FECE7C2}"/>
              </a:ext>
            </a:extLst>
          </p:cNvPr>
          <p:cNvSpPr txBox="1"/>
          <p:nvPr/>
        </p:nvSpPr>
        <p:spPr>
          <a:xfrm>
            <a:off x="3505200" y="4246460"/>
            <a:ext cx="2223655" cy="646331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en-US" sz="3600" b="1" dirty="0"/>
              <a:t>Generator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881709EE-7ED4-436D-B085-2E47C9514422}"/>
              </a:ext>
            </a:extLst>
          </p:cNvPr>
          <p:cNvSpPr/>
          <p:nvPr/>
        </p:nvSpPr>
        <p:spPr>
          <a:xfrm>
            <a:off x="2812473" y="1149927"/>
            <a:ext cx="554182" cy="4849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423A5551-2EA2-4C05-B1C5-9FEEE3AE72F6}"/>
              </a:ext>
            </a:extLst>
          </p:cNvPr>
          <p:cNvSpPr/>
          <p:nvPr/>
        </p:nvSpPr>
        <p:spPr>
          <a:xfrm>
            <a:off x="7647708" y="1177636"/>
            <a:ext cx="554182" cy="4849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BD3636A-16C7-4035-9766-D0690995AC59}"/>
              </a:ext>
            </a:extLst>
          </p:cNvPr>
          <p:cNvSpPr txBox="1"/>
          <p:nvPr/>
        </p:nvSpPr>
        <p:spPr>
          <a:xfrm>
            <a:off x="841662" y="3969462"/>
            <a:ext cx="1704109" cy="1200329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en-US" sz="3600" b="1" dirty="0"/>
              <a:t>Train Labels</a:t>
            </a: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7CCC7157-3D02-4EEB-9374-D1804A32CF15}"/>
              </a:ext>
            </a:extLst>
          </p:cNvPr>
          <p:cNvSpPr/>
          <p:nvPr/>
        </p:nvSpPr>
        <p:spPr>
          <a:xfrm>
            <a:off x="2777837" y="4327170"/>
            <a:ext cx="554182" cy="484909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7F2507B-26F3-41FC-84CA-D6102D20E82D}"/>
              </a:ext>
            </a:extLst>
          </p:cNvPr>
          <p:cNvSpPr txBox="1"/>
          <p:nvPr/>
        </p:nvSpPr>
        <p:spPr>
          <a:xfrm>
            <a:off x="4582391" y="2838047"/>
            <a:ext cx="1704109" cy="646331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en-US" sz="3600" b="1" dirty="0"/>
              <a:t>Images</a:t>
            </a:r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4C07A72E-939A-48A1-BB57-925A3AC5448F}"/>
              </a:ext>
            </a:extLst>
          </p:cNvPr>
          <p:cNvSpPr/>
          <p:nvPr/>
        </p:nvSpPr>
        <p:spPr>
          <a:xfrm rot="17626776">
            <a:off x="5045429" y="3593253"/>
            <a:ext cx="554182" cy="484909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0CEBBBA8-6815-4084-A9B3-9C25263C502B}"/>
              </a:ext>
            </a:extLst>
          </p:cNvPr>
          <p:cNvSpPr/>
          <p:nvPr/>
        </p:nvSpPr>
        <p:spPr>
          <a:xfrm rot="17626776">
            <a:off x="5223163" y="2251400"/>
            <a:ext cx="554182" cy="484909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F1178397-9897-469B-8C68-BF9F4DF78961}"/>
              </a:ext>
            </a:extLst>
          </p:cNvPr>
          <p:cNvSpPr/>
          <p:nvPr/>
        </p:nvSpPr>
        <p:spPr>
          <a:xfrm rot="3657371">
            <a:off x="9996055" y="2433089"/>
            <a:ext cx="554182" cy="4849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567711D2-26F8-4EBB-A40B-1238A5C34AA1}"/>
              </a:ext>
            </a:extLst>
          </p:cNvPr>
          <p:cNvSpPr/>
          <p:nvPr/>
        </p:nvSpPr>
        <p:spPr>
          <a:xfrm>
            <a:off x="7647708" y="1634836"/>
            <a:ext cx="554182" cy="484909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F442C15A-5FE3-4E91-9939-5D24176D2BCB}"/>
              </a:ext>
            </a:extLst>
          </p:cNvPr>
          <p:cNvSpPr/>
          <p:nvPr/>
        </p:nvSpPr>
        <p:spPr>
          <a:xfrm rot="7275730">
            <a:off x="8969604" y="2435818"/>
            <a:ext cx="554182" cy="484909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E91DEFE-24CE-46A9-ADFD-BC9F9E4942F1}"/>
              </a:ext>
            </a:extLst>
          </p:cNvPr>
          <p:cNvSpPr txBox="1"/>
          <p:nvPr/>
        </p:nvSpPr>
        <p:spPr>
          <a:xfrm>
            <a:off x="7495309" y="3138510"/>
            <a:ext cx="2133608" cy="646331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en-US" sz="3600" b="1" dirty="0"/>
              <a:t>Gen. Loss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0E68BAA-D8E9-48F7-BBFE-8BCA82A66A93}"/>
              </a:ext>
            </a:extLst>
          </p:cNvPr>
          <p:cNvSpPr txBox="1"/>
          <p:nvPr/>
        </p:nvSpPr>
        <p:spPr>
          <a:xfrm>
            <a:off x="9802097" y="3126841"/>
            <a:ext cx="2223655" cy="646331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en-US" sz="3600" b="1" dirty="0"/>
              <a:t>Disc. Loss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5556F90-2BBA-4BCB-A0D9-6E7FCA5E4E33}"/>
              </a:ext>
            </a:extLst>
          </p:cNvPr>
          <p:cNvSpPr txBox="1"/>
          <p:nvPr/>
        </p:nvSpPr>
        <p:spPr>
          <a:xfrm>
            <a:off x="841661" y="5426475"/>
            <a:ext cx="2123212" cy="1200329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en-US" sz="3600" b="1" dirty="0"/>
              <a:t>Random Noise</a:t>
            </a:r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943A3B0A-573A-4CE1-BDC6-95398D15321E}"/>
              </a:ext>
            </a:extLst>
          </p:cNvPr>
          <p:cNvSpPr/>
          <p:nvPr/>
        </p:nvSpPr>
        <p:spPr>
          <a:xfrm rot="20268957">
            <a:off x="3143890" y="5083287"/>
            <a:ext cx="554182" cy="484909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400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00F3745-75B6-44F1-8A84-EE85D01D5B7A}"/>
              </a:ext>
            </a:extLst>
          </p:cNvPr>
          <p:cNvSpPr txBox="1"/>
          <p:nvPr/>
        </p:nvSpPr>
        <p:spPr>
          <a:xfrm>
            <a:off x="3747655" y="858981"/>
            <a:ext cx="46966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What Happened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C1CC88-F448-486B-AB27-5B308ED210AF}"/>
              </a:ext>
            </a:extLst>
          </p:cNvPr>
          <p:cNvSpPr txBox="1"/>
          <p:nvPr/>
        </p:nvSpPr>
        <p:spPr>
          <a:xfrm>
            <a:off x="1163783" y="2640582"/>
            <a:ext cx="10058400" cy="5849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200" dirty="0"/>
              <a:t>Training the discriminator to recognize breeds did work!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200" dirty="0"/>
              <a:t>5 Breeds(Pug, Maltese, Great Dane, </a:t>
            </a:r>
            <a:r>
              <a:rPr lang="en-US" sz="3200" dirty="0" err="1"/>
              <a:t>RedBone</a:t>
            </a:r>
            <a:r>
              <a:rPr lang="en-US" sz="3200" dirty="0"/>
              <a:t>, Beagle)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sz="3200" dirty="0"/>
          </a:p>
          <a:p>
            <a:pPr lvl="1">
              <a:lnSpc>
                <a:spcPct val="200000"/>
              </a:lnSpc>
            </a:pPr>
            <a:endParaRPr lang="en-US" sz="3200" dirty="0"/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9069066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60400F28-719C-406D-8FBA-0C376E29159D}"/>
              </a:ext>
            </a:extLst>
          </p:cNvPr>
          <p:cNvSpPr txBox="1"/>
          <p:nvPr/>
        </p:nvSpPr>
        <p:spPr>
          <a:xfrm>
            <a:off x="576071" y="615138"/>
            <a:ext cx="48162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Basic Transfer Learning with VGG16 Backbone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8104831-9AC6-4321-8C02-4D11FB4266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616" y="1909756"/>
            <a:ext cx="4823878" cy="479339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EE2A4C1-D2EA-45BA-8A4C-6EBB3DF774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3362" y="1909755"/>
            <a:ext cx="4816257" cy="479339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7D97858-868D-448F-9C49-81813619B7F9}"/>
              </a:ext>
            </a:extLst>
          </p:cNvPr>
          <p:cNvSpPr txBox="1"/>
          <p:nvPr/>
        </p:nvSpPr>
        <p:spPr>
          <a:xfrm>
            <a:off x="5832762" y="754948"/>
            <a:ext cx="595745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Extra Dense Layer, Leaky </a:t>
            </a:r>
            <a:r>
              <a:rPr lang="en-US" sz="3200" dirty="0" err="1"/>
              <a:t>ReLU</a:t>
            </a:r>
            <a:endParaRPr lang="en-US" sz="3200" dirty="0"/>
          </a:p>
          <a:p>
            <a:pPr algn="ctr"/>
            <a:r>
              <a:rPr lang="en-US" sz="3200" dirty="0"/>
              <a:t>Augmented Data, and more</a:t>
            </a:r>
          </a:p>
        </p:txBody>
      </p:sp>
    </p:spTree>
    <p:extLst>
      <p:ext uri="{BB962C8B-B14F-4D97-AF65-F5344CB8AC3E}">
        <p14:creationId xmlns:p14="http://schemas.microsoft.com/office/powerpoint/2010/main" val="29051803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08034CB-08F3-4B95-8F93-737ACBD146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8351" y="610342"/>
            <a:ext cx="7515298" cy="6247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9951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00F3745-75B6-44F1-8A84-EE85D01D5B7A}"/>
              </a:ext>
            </a:extLst>
          </p:cNvPr>
          <p:cNvSpPr txBox="1"/>
          <p:nvPr/>
        </p:nvSpPr>
        <p:spPr>
          <a:xfrm>
            <a:off x="4381501" y="872836"/>
            <a:ext cx="36229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What Else?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C1CC88-F448-486B-AB27-5B308ED210AF}"/>
              </a:ext>
            </a:extLst>
          </p:cNvPr>
          <p:cNvSpPr txBox="1"/>
          <p:nvPr/>
        </p:nvSpPr>
        <p:spPr>
          <a:xfrm>
            <a:off x="443345" y="1703833"/>
            <a:ext cx="11305309" cy="8312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200" dirty="0"/>
              <a:t>Many errors while trying to create manual training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Matching the input output sizes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Gradients wouldn’t save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Figuring out exactly what input for generator to take/loss function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Cannot use high level functions(or np </a:t>
            </a:r>
            <a:r>
              <a:rPr lang="en-US" sz="2800" dirty="0" err="1"/>
              <a:t>funcs</a:t>
            </a:r>
            <a:r>
              <a:rPr lang="en-US" sz="2800" dirty="0"/>
              <a:t>) while creating low level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sz="3200" dirty="0"/>
          </a:p>
          <a:p>
            <a:pPr lvl="1">
              <a:lnSpc>
                <a:spcPct val="200000"/>
              </a:lnSpc>
            </a:pPr>
            <a:endParaRPr lang="en-US" sz="3200" dirty="0"/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9649050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00F3745-75B6-44F1-8A84-EE85D01D5B7A}"/>
              </a:ext>
            </a:extLst>
          </p:cNvPr>
          <p:cNvSpPr txBox="1"/>
          <p:nvPr/>
        </p:nvSpPr>
        <p:spPr>
          <a:xfrm>
            <a:off x="4381501" y="872836"/>
            <a:ext cx="36229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What Now?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C1CC88-F448-486B-AB27-5B308ED210AF}"/>
              </a:ext>
            </a:extLst>
          </p:cNvPr>
          <p:cNvSpPr txBox="1"/>
          <p:nvPr/>
        </p:nvSpPr>
        <p:spPr>
          <a:xfrm>
            <a:off x="831271" y="1953215"/>
            <a:ext cx="5874329" cy="70809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200" dirty="0"/>
              <a:t>Back to the traditional GAN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Sadly there can’t be text -&gt; image capabilities but hopefully there’s at least dog creation abilities.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sz="3200" dirty="0"/>
          </a:p>
          <a:p>
            <a:pPr lvl="1">
              <a:lnSpc>
                <a:spcPct val="200000"/>
              </a:lnSpc>
            </a:pPr>
            <a:endParaRPr lang="en-US" sz="3200" dirty="0"/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sz="3200" dirty="0"/>
          </a:p>
        </p:txBody>
      </p:sp>
      <p:pic>
        <p:nvPicPr>
          <p:cNvPr id="2050" name="Picture 2" descr="A Gentle Introduction to Generative Adversarial Networks (GANs)">
            <a:extLst>
              <a:ext uri="{FF2B5EF4-FFF2-40B4-BE49-F238E27FC236}">
                <a16:creationId xmlns:a16="http://schemas.microsoft.com/office/drawing/2014/main" id="{71F4438C-2D9D-449D-B7D9-AC0A84AC54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7295" y="1703833"/>
            <a:ext cx="4238625" cy="5019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72182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00F3745-75B6-44F1-8A84-EE85D01D5B7A}"/>
              </a:ext>
            </a:extLst>
          </p:cNvPr>
          <p:cNvSpPr txBox="1"/>
          <p:nvPr/>
        </p:nvSpPr>
        <p:spPr>
          <a:xfrm>
            <a:off x="4885459" y="872836"/>
            <a:ext cx="24210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Results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C1CC88-F448-486B-AB27-5B308ED210AF}"/>
              </a:ext>
            </a:extLst>
          </p:cNvPr>
          <p:cNvSpPr txBox="1"/>
          <p:nvPr/>
        </p:nvSpPr>
        <p:spPr>
          <a:xfrm>
            <a:off x="831271" y="1953215"/>
            <a:ext cx="5874329" cy="3880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sz="3200" dirty="0"/>
          </a:p>
          <a:p>
            <a:pPr lvl="1">
              <a:lnSpc>
                <a:spcPct val="200000"/>
              </a:lnSpc>
            </a:pPr>
            <a:endParaRPr lang="en-US" sz="3200" dirty="0"/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sz="3200" dirty="0"/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62B5C3CE-3335-429F-8FED-3C9E4C2FB5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9426" y="552251"/>
            <a:ext cx="3777373" cy="377737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4DB1A3F-72DD-4977-9C3C-291AD452E337}"/>
              </a:ext>
            </a:extLst>
          </p:cNvPr>
          <p:cNvSpPr txBox="1"/>
          <p:nvPr/>
        </p:nvSpPr>
        <p:spPr>
          <a:xfrm>
            <a:off x="1053082" y="1953215"/>
            <a:ext cx="6982416" cy="8804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200" dirty="0"/>
              <a:t>GAN going through 1000 epochs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Sometimes it kind of has the shape of a dog?</a:t>
            </a:r>
          </a:p>
          <a:p>
            <a:pPr lvl="1">
              <a:lnSpc>
                <a:spcPct val="200000"/>
              </a:lnSpc>
            </a:pPr>
            <a:endParaRPr lang="en-US" sz="2400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200" dirty="0"/>
              <a:t>GAN @ 1000</a:t>
            </a:r>
            <a:r>
              <a:rPr lang="en-US" sz="3200" baseline="30000" dirty="0"/>
              <a:t>th</a:t>
            </a:r>
            <a:r>
              <a:rPr lang="en-US" sz="3200" dirty="0"/>
              <a:t> epoch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Sometimes it kind of has the shape of a dog?</a:t>
            </a:r>
          </a:p>
          <a:p>
            <a:pPr lvl="1">
              <a:lnSpc>
                <a:spcPct val="200000"/>
              </a:lnSpc>
            </a:pPr>
            <a:endParaRPr lang="en-US" sz="2400" dirty="0"/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sz="3200" dirty="0"/>
          </a:p>
          <a:p>
            <a:pPr lvl="1">
              <a:lnSpc>
                <a:spcPct val="200000"/>
              </a:lnSpc>
            </a:pPr>
            <a:endParaRPr lang="en-US" sz="3200" dirty="0"/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sz="3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9F7D06-13DD-44C8-93E8-A1D83D0BED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57307" y="4198054"/>
            <a:ext cx="2881609" cy="2659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194641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Aspect">
      <a:dk1>
        <a:sysClr val="windowText" lastClr="000000"/>
      </a:dk1>
      <a:lt1>
        <a:sysClr val="window" lastClr="FFFFFF"/>
      </a:lt1>
      <a:dk2>
        <a:srgbClr val="585753"/>
      </a:dk2>
      <a:lt2>
        <a:srgbClr val="EBDDC3"/>
      </a:lt2>
      <a:accent1>
        <a:srgbClr val="71B9E4"/>
      </a:accent1>
      <a:accent2>
        <a:srgbClr val="E25D3C"/>
      </a:accent2>
      <a:accent3>
        <a:srgbClr val="BDB59D"/>
      </a:accent3>
      <a:accent4>
        <a:srgbClr val="A5AB81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Dividend">
      <a:majorFont>
        <a:latin typeface="Franklin Gothic Demi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2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3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4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5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6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082F2A3E-7B59-4459-8461-6C50C5D55D6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340FBF5-CE22-4CB2-841B-DC40463B86A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DDAA65C-2A3E-41E3-8210-42F87A33F1CF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{EC61311A-BE18-4FD6-83CF-B0259FD1A6D6}tf56535239_wac</Template>
  <TotalTime>0</TotalTime>
  <Words>304</Words>
  <Application>Microsoft Office PowerPoint</Application>
  <PresentationFormat>Widescreen</PresentationFormat>
  <Paragraphs>79</Paragraphs>
  <Slides>11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Calibri</vt:lpstr>
      <vt:lpstr>Franklin Gothic Book</vt:lpstr>
      <vt:lpstr>Franklin Gothic Demi</vt:lpstr>
      <vt:lpstr>Wingdings 2</vt:lpstr>
      <vt:lpstr>DividendVTI</vt:lpstr>
      <vt:lpstr>Generating Pictures of Dogs  (Using their Breed name)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2020-08-05T18:50:19Z</dcterms:created>
  <dcterms:modified xsi:type="dcterms:W3CDTF">2020-08-05T22:59:30Z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